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08-May-18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08-May-18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08-May-18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99" y="1731457"/>
            <a:ext cx="9575528" cy="46111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7912" y="36910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231F20"/>
                </a:solidFill>
                <a:latin typeface="Futura-Bold"/>
              </a:rPr>
              <a:t>UNSTEADY-STATE FLOW</a:t>
            </a:r>
            <a:r>
              <a:rPr lang="en-US" dirty="0">
                <a:solidFill>
                  <a:srgbClr val="231F20"/>
                </a:solidFill>
                <a:latin typeface="Futura-Bold"/>
              </a:rPr>
              <a:t/>
            </a:r>
            <a:br>
              <a:rPr lang="en-US" dirty="0">
                <a:solidFill>
                  <a:srgbClr val="231F20"/>
                </a:solidFill>
                <a:latin typeface="Futura-Bold"/>
              </a:rPr>
            </a:br>
            <a:r>
              <a:rPr lang="en-US" dirty="0">
                <a:solidFill>
                  <a:srgbClr val="231F20"/>
                </a:solidFill>
                <a:latin typeface="Futura-Bold"/>
              </a:rPr>
              <a:t/>
            </a:r>
            <a:br>
              <a:rPr lang="en-US" dirty="0">
                <a:solidFill>
                  <a:srgbClr val="231F20"/>
                </a:solidFill>
                <a:latin typeface="Futura-Bold"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14761" y="925551"/>
            <a:ext cx="106382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31F20"/>
                </a:solidFill>
                <a:latin typeface="Times-Roman"/>
              </a:rPr>
              <a:t>The </a:t>
            </a:r>
            <a:r>
              <a:rPr lang="en-US" dirty="0">
                <a:solidFill>
                  <a:srgbClr val="231F20"/>
                </a:solidFill>
                <a:latin typeface="Times-Roman"/>
              </a:rPr>
              <a:t>transient (unsteady-state) flow </a:t>
            </a:r>
            <a:r>
              <a:rPr lang="en-US" dirty="0" smtClean="0">
                <a:solidFill>
                  <a:srgbClr val="231F20"/>
                </a:solidFill>
                <a:latin typeface="Times-Roman"/>
              </a:rPr>
              <a:t>is defined </a:t>
            </a:r>
            <a:r>
              <a:rPr lang="en-US" dirty="0">
                <a:solidFill>
                  <a:srgbClr val="231F20"/>
                </a:solidFill>
                <a:latin typeface="Times-Roman"/>
              </a:rPr>
              <a:t>as </a:t>
            </a:r>
            <a:r>
              <a:rPr lang="en-US" b="1" dirty="0">
                <a:solidFill>
                  <a:srgbClr val="231F20"/>
                </a:solidFill>
                <a:latin typeface="Times-Bold"/>
              </a:rPr>
              <a:t>that time period during which the boundary has no </a:t>
            </a:r>
            <a:r>
              <a:rPr lang="en-US" b="1" dirty="0" smtClean="0">
                <a:solidFill>
                  <a:srgbClr val="231F20"/>
                </a:solidFill>
                <a:latin typeface="Times-Bold"/>
              </a:rPr>
              <a:t>effect</a:t>
            </a:r>
            <a:r>
              <a:rPr lang="en-US" dirty="0" smtClean="0">
                <a:solidFill>
                  <a:srgbClr val="231F20"/>
                </a:solidFill>
                <a:latin typeface="Times-Bold"/>
              </a:rPr>
              <a:t> </a:t>
            </a:r>
            <a:r>
              <a:rPr lang="en-US" b="1" dirty="0" smtClean="0">
                <a:solidFill>
                  <a:srgbClr val="231F20"/>
                </a:solidFill>
                <a:latin typeface="Times-Bold"/>
              </a:rPr>
              <a:t>on </a:t>
            </a:r>
            <a:r>
              <a:rPr lang="en-US" b="1" dirty="0">
                <a:solidFill>
                  <a:srgbClr val="231F20"/>
                </a:solidFill>
                <a:latin typeface="Times-Bold"/>
              </a:rPr>
              <a:t>the pressure behavior in the reservoir and the reservoir </a:t>
            </a:r>
            <a:r>
              <a:rPr lang="en-US" b="1" dirty="0" smtClean="0">
                <a:solidFill>
                  <a:srgbClr val="231F20"/>
                </a:solidFill>
                <a:latin typeface="Times-Bold"/>
              </a:rPr>
              <a:t>will</a:t>
            </a:r>
            <a:r>
              <a:rPr lang="en-US" dirty="0" smtClean="0">
                <a:solidFill>
                  <a:srgbClr val="231F20"/>
                </a:solidFill>
                <a:latin typeface="Times-Bold"/>
              </a:rPr>
              <a:t> </a:t>
            </a:r>
            <a:r>
              <a:rPr lang="en-US" b="1" dirty="0" smtClean="0">
                <a:solidFill>
                  <a:srgbClr val="231F20"/>
                </a:solidFill>
                <a:latin typeface="Times-Bold"/>
              </a:rPr>
              <a:t>behave </a:t>
            </a:r>
            <a:r>
              <a:rPr lang="en-US" b="1" dirty="0">
                <a:solidFill>
                  <a:srgbClr val="231F20"/>
                </a:solidFill>
                <a:latin typeface="Times-Bold"/>
              </a:rPr>
              <a:t>as its infinite in size.</a:t>
            </a:r>
            <a:r>
              <a:rPr lang="en-US" dirty="0">
                <a:solidFill>
                  <a:srgbClr val="231F20"/>
                </a:solidFill>
                <a:latin typeface="Times-Roman"/>
              </a:rPr>
              <a:t/>
            </a:r>
            <a:br>
              <a:rPr lang="en-US" dirty="0">
                <a:solidFill>
                  <a:srgbClr val="231F20"/>
                </a:solidFill>
                <a:latin typeface="Times-Roman"/>
              </a:rPr>
            </a:br>
            <a:r>
              <a:rPr lang="en-US" dirty="0">
                <a:solidFill>
                  <a:srgbClr val="231F20"/>
                </a:solidFill>
                <a:latin typeface="Times-Roman"/>
              </a:rPr>
              <a:t/>
            </a:r>
            <a:br>
              <a:rPr lang="en-US" dirty="0">
                <a:solidFill>
                  <a:srgbClr val="231F20"/>
                </a:solidFill>
                <a:latin typeface="Times-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1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partial differential equation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15824"/>
            <a:ext cx="8820150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50" y="3183789"/>
            <a:ext cx="5934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2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Radial Flow of Slightly Compressible Fluids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7477"/>
            <a:ext cx="9172575" cy="3667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467" y="5436916"/>
            <a:ext cx="87249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4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071" y="197798"/>
            <a:ext cx="9153525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339" y="4206913"/>
            <a:ext cx="7658100" cy="2124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1607" y="3321998"/>
            <a:ext cx="10691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Times-Roman"/>
              </a:rPr>
              <a:t>Before discussing and presenting the different solutions to the diffusivity equation, it is necessary to summarize the assumptions and limitations</a:t>
            </a:r>
            <a:br>
              <a:rPr lang="en-US" dirty="0">
                <a:solidFill>
                  <a:srgbClr val="231F20"/>
                </a:solidFill>
                <a:latin typeface="Times-Roman"/>
              </a:rPr>
            </a:br>
            <a:r>
              <a:rPr lang="en-US" dirty="0">
                <a:solidFill>
                  <a:srgbClr val="231F20"/>
                </a:solidFill>
                <a:latin typeface="Times-Roman"/>
              </a:rPr>
              <a:t>used in developing Equation 6-76</a:t>
            </a:r>
            <a:br>
              <a:rPr lang="en-US" dirty="0">
                <a:solidFill>
                  <a:srgbClr val="231F20"/>
                </a:solidFill>
                <a:latin typeface="Times-Roman"/>
              </a:rPr>
            </a:br>
            <a:r>
              <a:rPr lang="en-US" dirty="0">
                <a:solidFill>
                  <a:srgbClr val="231F20"/>
                </a:solidFill>
                <a:latin typeface="Times-Roman"/>
              </a:rPr>
              <a:t/>
            </a:r>
            <a:br>
              <a:rPr lang="en-US" dirty="0">
                <a:solidFill>
                  <a:srgbClr val="231F20"/>
                </a:solidFill>
                <a:latin typeface="Times-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5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327" y="909966"/>
            <a:ext cx="96012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2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0025" y="1297936"/>
            <a:ext cx="91059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396" y="264455"/>
            <a:ext cx="8954770" cy="54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7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142" y="251579"/>
            <a:ext cx="9134475" cy="381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42" y="4246291"/>
            <a:ext cx="90392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8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70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Futura-Bold</vt:lpstr>
      <vt:lpstr>Times-Bold</vt:lpstr>
      <vt:lpstr>Times-Roman</vt:lpstr>
      <vt:lpstr>Office Theme</vt:lpstr>
      <vt:lpstr>PowerPoint Presentation</vt:lpstr>
      <vt:lpstr>General partial differential equation  </vt:lpstr>
      <vt:lpstr>Radial Flow of Slightly Compressible Fluids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247</cp:revision>
  <dcterms:created xsi:type="dcterms:W3CDTF">2017-02-06T11:10:14Z</dcterms:created>
  <dcterms:modified xsi:type="dcterms:W3CDTF">2018-05-08T17:20:45Z</dcterms:modified>
</cp:coreProperties>
</file>